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1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2914648" x="0"/>
            <a:ext cy="22289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9" name="Shape 9"/>
          <p:cNvCxnSpPr/>
          <p:nvPr/>
        </p:nvCxnSpPr>
        <p:spPr>
          <a:xfrm>
            <a:off y="2914649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0" name="Shape 10"/>
          <p:cNvSpPr txBox="1"/>
          <p:nvPr>
            <p:ph type="ctrTitle"/>
          </p:nvPr>
        </p:nvSpPr>
        <p:spPr>
          <a:xfrm>
            <a:off y="1618313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1pPr>
            <a:lvl2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2pPr>
            <a:lvl3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3pPr>
            <a:lvl4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4pPr>
            <a:lvl5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5pPr>
            <a:lvl6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6pPr>
            <a:lvl7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7pPr>
            <a:lvl8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8pPr>
            <a:lvl9pPr indent="304800"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y="2964777" x="685800"/>
            <a:ext cy="9447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2286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1pPr>
            <a:lvl2pPr indent="2286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2pPr>
            <a:lvl3pPr indent="2286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3pPr>
            <a:lvl4pPr indent="2286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4pPr>
            <a:lvl5pPr indent="2286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5pPr>
            <a:lvl6pPr indent="2286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6pPr>
            <a:lvl7pPr indent="2286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7pPr>
            <a:lvl8pPr indent="2286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8pPr>
            <a:lvl9pPr indent="2286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/>
          <p:nvPr/>
        </p:nvSpPr>
        <p:spPr>
          <a:xfrm>
            <a:off y="0" x="0"/>
            <a:ext cy="11277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14" name="Shape 14"/>
          <p:cNvCxnSpPr/>
          <p:nvPr/>
        </p:nvCxnSpPr>
        <p:spPr>
          <a:xfrm>
            <a:off y="1127679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5" name="Shape 1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>
            <a:off y="0" x="0"/>
            <a:ext cy="11277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19" name="Shape 19"/>
          <p:cNvCxnSpPr/>
          <p:nvPr/>
        </p:nvCxnSpPr>
        <p:spPr>
          <a:xfrm>
            <a:off y="1127679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0" name="Shape 2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/>
          <p:nvPr/>
        </p:nvSpPr>
        <p:spPr>
          <a:xfrm>
            <a:off y="0" x="0"/>
            <a:ext cy="11277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25" name="Shape 25"/>
          <p:cNvCxnSpPr/>
          <p:nvPr/>
        </p:nvCxnSpPr>
        <p:spPr>
          <a:xfrm>
            <a:off y="1127679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/>
          <p:nvPr/>
        </p:nvSpPr>
        <p:spPr>
          <a:xfrm>
            <a:off y="4225081" x="0"/>
            <a:ext cy="9183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29" name="Shape 29"/>
          <p:cNvCxnSpPr/>
          <p:nvPr/>
        </p:nvCxnSpPr>
        <p:spPr>
          <a:xfrm>
            <a:off y="4225081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30" name="Shape 3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0"/>
              </a:spcBef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228600" marL="0"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228600" marL="0"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228600" marL="0"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228600" marL="0"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228600" marL="0"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228600" marL="0"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228600" marL="0"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228600" marL="0"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33350" marL="742950"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76200" marL="1143000"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14300" marL="16002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14300" marL="20574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14300" marL="25146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14300" marL="29718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14300" marL="34290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14300" marL="3886200"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>
            <p:ph type="ctrTitle"/>
          </p:nvPr>
        </p:nvSpPr>
        <p:spPr>
          <a:xfrm>
            <a:off y="1726663" x="-3262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Poser des questions? </a:t>
            </a:r>
          </a:p>
        </p:txBody>
      </p:sp>
      <p:sp>
        <p:nvSpPr>
          <p:cNvPr id="34" name="Shape 34"/>
          <p:cNvSpPr txBox="1"/>
          <p:nvPr>
            <p:ph idx="1" type="subTitle"/>
          </p:nvPr>
        </p:nvSpPr>
        <p:spPr>
          <a:xfrm>
            <a:off y="2964777" x="685800"/>
            <a:ext cy="9447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 U4 A p 174-175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y="205975" x="457200"/>
            <a:ext cy="674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4 ways for information questions </a:t>
            </a:r>
            <a:r>
              <a:rPr sz="1800" lang="en"/>
              <a:t>(yes/no)</a:t>
            </a:r>
          </a:p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1028775" x="457200"/>
            <a:ext cy="3897000" cx="8229600"/>
          </a:xfrm>
          <a:prstGeom prst="rect">
            <a:avLst/>
          </a:prstGeom>
          <a:ln w="9525" cap="flat">
            <a:solidFill>
              <a:srgbClr val="0000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/>
              <a:t>* </a:t>
            </a:r>
            <a:r>
              <a:rPr b="1" sz="2400" lang="en"/>
              <a:t>Intonation</a:t>
            </a:r>
          </a:p>
          <a:p>
            <a:pPr rtl="0" lvl="0">
              <a:buNone/>
            </a:pPr>
            <a:r>
              <a:rPr sz="2400" lang="en"/>
              <a:t>	</a:t>
            </a:r>
            <a:r>
              <a:rPr sz="2400" lang="en">
                <a:solidFill>
                  <a:srgbClr val="0000FF"/>
                </a:solidFill>
              </a:rPr>
              <a:t>Tu aimes le chocolat?</a:t>
            </a:r>
          </a:p>
          <a:p>
            <a:pPr rtl="0" lvl="0">
              <a:buNone/>
            </a:pPr>
            <a:r>
              <a:rPr sz="2400" lang="en"/>
              <a:t>* </a:t>
            </a:r>
            <a:r>
              <a:rPr b="1" sz="2400" lang="en"/>
              <a:t>Est-ce que/qu’ </a:t>
            </a:r>
            <a:r>
              <a:rPr sz="2400" lang="en"/>
              <a:t>(yes/no answer)</a:t>
            </a:r>
          </a:p>
          <a:p>
            <a:pPr rtl="0" lvl="0">
              <a:buNone/>
            </a:pPr>
            <a:r>
              <a:rPr sz="2400" lang="en"/>
              <a:t>	</a:t>
            </a:r>
            <a:r>
              <a:rPr sz="2400" lang="en">
                <a:solidFill>
                  <a:srgbClr val="0000FF"/>
                </a:solidFill>
              </a:rPr>
              <a:t>Est-ce que tu aimes le chocolat?</a:t>
            </a:r>
          </a:p>
          <a:p>
            <a:pPr rtl="0" lvl="0">
              <a:buNone/>
            </a:pPr>
            <a:r>
              <a:rPr sz="2400" lang="en">
                <a:solidFill>
                  <a:srgbClr val="0000FF"/>
                </a:solidFill>
              </a:rPr>
              <a:t>	Où est-ce que tu manges?</a:t>
            </a:r>
          </a:p>
          <a:p>
            <a:pPr rtl="0" lvl="0">
              <a:buNone/>
            </a:pPr>
            <a:r>
              <a:rPr sz="2400" lang="en"/>
              <a:t>*</a:t>
            </a:r>
            <a:r>
              <a:rPr b="1" sz="2400" lang="en"/>
              <a:t>Inversion</a:t>
            </a:r>
            <a:r>
              <a:rPr sz="2400" lang="en"/>
              <a:t> (more formal way)</a:t>
            </a:r>
          </a:p>
          <a:p>
            <a:pPr rtl="0" lvl="0">
              <a:buNone/>
            </a:pPr>
            <a:r>
              <a:rPr sz="2400" lang="en"/>
              <a:t>	</a:t>
            </a:r>
            <a:r>
              <a:rPr sz="2400" lang="en">
                <a:solidFill>
                  <a:srgbClr val="0000FF"/>
                </a:solidFill>
              </a:rPr>
              <a:t>Aimes-tu le chocolat? </a:t>
            </a:r>
          </a:p>
          <a:p>
            <a:pPr>
              <a:buNone/>
            </a:pPr>
            <a:r>
              <a:rPr sz="2400" lang="en"/>
              <a:t>*N’est-ce pas ?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205975" x="240350"/>
            <a:ext cy="857400" cx="84465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Inversion goes: verb </a:t>
            </a:r>
            <a:r>
              <a:rPr lang="en">
                <a:solidFill>
                  <a:srgbClr val="FF0000"/>
                </a:solidFill>
              </a:rPr>
              <a:t>- </a:t>
            </a:r>
            <a:r>
              <a:rPr lang="en"/>
              <a:t>subject pronoun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996700" x="240300"/>
            <a:ext cy="4012799" cx="87365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556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2000" lang="en"/>
              <a:t>Always use a hyphen between your verb and subject pronoun.</a:t>
            </a:r>
          </a:p>
          <a:p>
            <a:pPr rtl="0" lvl="0" indent="457200" marL="457200">
              <a:buNone/>
            </a:pPr>
            <a:r>
              <a:rPr sz="1600" lang="en">
                <a:solidFill>
                  <a:srgbClr val="4A86E8"/>
                </a:solidFill>
              </a:rPr>
              <a:t>Fait-il du foot?				As-tu besoin d’aller au parc?</a:t>
            </a:r>
          </a:p>
          <a:p>
            <a:pPr rtl="0" lvl="0" indent="457200" marL="457200">
              <a:buNone/>
            </a:pPr>
            <a:r>
              <a:rPr sz="1600" lang="en">
                <a:solidFill>
                  <a:srgbClr val="4A86E8"/>
                </a:solidFill>
              </a:rPr>
              <a:t>Parlez-vous français?		Regardent-ils le match?</a:t>
            </a:r>
          </a:p>
          <a:p>
            <a:pPr rtl="0" lvl="0" indent="-3556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2000" lang="en"/>
              <a:t>Inversion with</a:t>
            </a:r>
            <a:r>
              <a:rPr b="1" sz="2000" lang="en"/>
              <a:t> “je</a:t>
            </a:r>
            <a:r>
              <a:rPr sz="2000" lang="en"/>
              <a:t>”</a:t>
            </a:r>
            <a:r>
              <a:rPr b="1" sz="2000" lang="en"/>
              <a:t> </a:t>
            </a:r>
            <a:r>
              <a:rPr sz="2000" lang="en"/>
              <a:t>is very uncommon, instead use “est-ce que”.</a:t>
            </a:r>
          </a:p>
          <a:p>
            <a:pPr rtl="0" lvl="0" indent="0" marL="457200">
              <a:buNone/>
            </a:pPr>
            <a:r>
              <a:rPr sz="2000" lang="en"/>
              <a:t>	</a:t>
            </a:r>
            <a:r>
              <a:rPr strike="sngStrike" sz="1600" lang="en">
                <a:solidFill>
                  <a:srgbClr val="4A86E8"/>
                </a:solidFill>
              </a:rPr>
              <a:t>Fais-je du foot?</a:t>
            </a:r>
            <a:r>
              <a:rPr sz="1600" lang="en">
                <a:solidFill>
                  <a:srgbClr val="4A86E8"/>
                </a:solidFill>
              </a:rPr>
              <a:t>  			Est-ce que je fais du foot?</a:t>
            </a:r>
          </a:p>
          <a:p>
            <a:pPr rtl="0" lvl="0" indent="-3556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2000" lang="en"/>
              <a:t>When “</a:t>
            </a:r>
            <a:r>
              <a:rPr b="1" sz="2000" lang="en"/>
              <a:t>il, elle, </a:t>
            </a:r>
            <a:r>
              <a:rPr sz="2000" lang="en"/>
              <a:t>or </a:t>
            </a:r>
            <a:r>
              <a:rPr b="1" sz="2000" lang="en"/>
              <a:t>on</a:t>
            </a:r>
            <a:r>
              <a:rPr sz="2000" lang="en"/>
              <a:t>” are the subjects of a question &amp; the verb form ends in a vowel, add a </a:t>
            </a:r>
            <a:r>
              <a:rPr b="1" sz="2000" lang="en"/>
              <a:t>“</a:t>
            </a:r>
            <a:r>
              <a:rPr b="1" sz="2000" lang="en">
                <a:solidFill>
                  <a:srgbClr val="FF0000"/>
                </a:solidFill>
              </a:rPr>
              <a:t>t</a:t>
            </a:r>
            <a:r>
              <a:rPr b="1" sz="2000" lang="en"/>
              <a:t>”</a:t>
            </a:r>
            <a:r>
              <a:rPr sz="2000" lang="en"/>
              <a:t> between the verb and the pronoun. The “t” is pronounced .</a:t>
            </a:r>
          </a:p>
          <a:p>
            <a:pPr rtl="0" lvl="0">
              <a:buNone/>
            </a:pPr>
            <a:r>
              <a:rPr sz="2000" lang="en"/>
              <a:t>		</a:t>
            </a:r>
            <a:r>
              <a:rPr sz="1600" lang="en">
                <a:solidFill>
                  <a:srgbClr val="4A86E8"/>
                </a:solidFill>
              </a:rPr>
              <a:t>Parle-</a:t>
            </a:r>
            <a:r>
              <a:rPr sz="1600" lang="en">
                <a:solidFill>
                  <a:srgbClr val="FF0000"/>
                </a:solidFill>
              </a:rPr>
              <a:t>t</a:t>
            </a:r>
            <a:r>
              <a:rPr sz="1600" lang="en">
                <a:solidFill>
                  <a:srgbClr val="4A86E8"/>
                </a:solidFill>
              </a:rPr>
              <a:t>-elle français?			Mange-</a:t>
            </a:r>
            <a:r>
              <a:rPr sz="1600" lang="en">
                <a:solidFill>
                  <a:srgbClr val="FF0000"/>
                </a:solidFill>
              </a:rPr>
              <a:t>t</a:t>
            </a:r>
            <a:r>
              <a:rPr sz="1600" lang="en">
                <a:solidFill>
                  <a:srgbClr val="4A86E8"/>
                </a:solidFill>
              </a:rPr>
              <a:t>-il un sandwich?</a:t>
            </a:r>
          </a:p>
          <a:p>
            <a:pPr rtl="0" lvl="0">
              <a:buNone/>
            </a:pPr>
            <a:r>
              <a:rPr sz="1600" lang="en">
                <a:solidFill>
                  <a:srgbClr val="4A86E8"/>
                </a:solidFill>
              </a:rPr>
              <a:t>		Va-</a:t>
            </a:r>
            <a:r>
              <a:rPr sz="1600" lang="en">
                <a:solidFill>
                  <a:srgbClr val="FF0000"/>
                </a:solidFill>
              </a:rPr>
              <a:t>t</a:t>
            </a:r>
            <a:r>
              <a:rPr sz="1600" lang="en">
                <a:solidFill>
                  <a:srgbClr val="4A86E8"/>
                </a:solidFill>
              </a:rPr>
              <a:t>-on aller au match de foot?</a:t>
            </a:r>
          </a:p>
          <a:p>
            <a:r>
              <a:t/>
            </a:r>
          </a:p>
        </p:txBody>
      </p:sp>
      <p:sp>
        <p:nvSpPr>
          <p:cNvPr id="47" name="Shape 47"/>
          <p:cNvSpPr/>
          <p:nvPr/>
        </p:nvSpPr>
        <p:spPr>
          <a:xfrm>
            <a:off y="2689550" x="2886400"/>
            <a:ext cy="185700" cx="8634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Sujet=nom?</a:t>
            </a:r>
          </a:p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/>
              <a:t>If the </a:t>
            </a:r>
            <a:r>
              <a:rPr sz="2400" lang="en">
                <a:solidFill>
                  <a:srgbClr val="A64D79"/>
                </a:solidFill>
              </a:rPr>
              <a:t>subject of the sentence is a noun</a:t>
            </a:r>
            <a:r>
              <a:rPr sz="2400" lang="en"/>
              <a:t>, keep the noun but </a:t>
            </a:r>
            <a:r>
              <a:rPr sz="2400" lang="en">
                <a:solidFill>
                  <a:srgbClr val="0000FF"/>
                </a:solidFill>
              </a:rPr>
              <a:t>attach the corresponding subject pronoun</a:t>
            </a:r>
            <a:r>
              <a:rPr sz="2400" lang="en"/>
              <a:t> to the verb:</a:t>
            </a:r>
          </a:p>
          <a:p>
            <a:pPr rtl="0" lvl="0">
              <a:buNone/>
            </a:pPr>
            <a:r>
              <a:rPr sz="2400" lang="en">
                <a:solidFill>
                  <a:srgbClr val="A64D79"/>
                </a:solidFill>
              </a:rPr>
              <a:t>Pierre</a:t>
            </a:r>
            <a:r>
              <a:rPr sz="2400" lang="en">
                <a:solidFill>
                  <a:srgbClr val="4A86E8"/>
                </a:solidFill>
              </a:rPr>
              <a:t> </a:t>
            </a:r>
            <a:r>
              <a:rPr sz="1800" lang="en">
                <a:solidFill>
                  <a:srgbClr val="4A86E8"/>
                </a:solidFill>
              </a:rPr>
              <a:t>parle français                </a:t>
            </a:r>
            <a:r>
              <a:rPr b="1" sz="2400" lang="en">
                <a:solidFill>
                  <a:srgbClr val="A64D79"/>
                </a:solidFill>
              </a:rPr>
              <a:t>Pierre </a:t>
            </a:r>
            <a:r>
              <a:rPr sz="1800" lang="en">
                <a:solidFill>
                  <a:srgbClr val="4A86E8"/>
                </a:solidFill>
              </a:rPr>
              <a:t>parle-</a:t>
            </a:r>
            <a:r>
              <a:rPr sz="1800" lang="en">
                <a:solidFill>
                  <a:srgbClr val="FF0000"/>
                </a:solidFill>
              </a:rPr>
              <a:t>t</a:t>
            </a:r>
            <a:r>
              <a:rPr sz="1800" lang="en">
                <a:solidFill>
                  <a:srgbClr val="4A86E8"/>
                </a:solidFill>
              </a:rPr>
              <a:t>-</a:t>
            </a:r>
            <a:r>
              <a:rPr b="1" sz="2400" lang="en">
                <a:solidFill>
                  <a:srgbClr val="0000FF"/>
                </a:solidFill>
              </a:rPr>
              <a:t>il</a:t>
            </a:r>
            <a:r>
              <a:rPr sz="1800" lang="en">
                <a:solidFill>
                  <a:srgbClr val="4A86E8"/>
                </a:solidFill>
              </a:rPr>
              <a:t> français?</a:t>
            </a:r>
          </a:p>
          <a:p>
            <a:pPr>
              <a:buNone/>
            </a:pPr>
            <a:r>
              <a:rPr b="1" sz="2400" lang="en">
                <a:solidFill>
                  <a:srgbClr val="A64D79"/>
                </a:solidFill>
              </a:rPr>
              <a:t>Les filles</a:t>
            </a:r>
            <a:r>
              <a:rPr sz="1800" lang="en">
                <a:solidFill>
                  <a:srgbClr val="4A86E8"/>
                </a:solidFill>
              </a:rPr>
              <a:t> vont au parc                </a:t>
            </a:r>
            <a:r>
              <a:rPr b="1" sz="2400" lang="en">
                <a:solidFill>
                  <a:srgbClr val="A64D79"/>
                </a:solidFill>
              </a:rPr>
              <a:t>Les</a:t>
            </a:r>
            <a:r>
              <a:rPr sz="2400" lang="en">
                <a:solidFill>
                  <a:srgbClr val="A64D79"/>
                </a:solidFill>
              </a:rPr>
              <a:t> </a:t>
            </a:r>
            <a:r>
              <a:rPr b="1" sz="2400" lang="en">
                <a:solidFill>
                  <a:srgbClr val="A64D79"/>
                </a:solidFill>
              </a:rPr>
              <a:t>filles</a:t>
            </a:r>
            <a:r>
              <a:rPr b="1" sz="2400" lang="en">
                <a:solidFill>
                  <a:srgbClr val="4A86E8"/>
                </a:solidFill>
              </a:rPr>
              <a:t> </a:t>
            </a:r>
            <a:r>
              <a:rPr sz="1800" lang="en">
                <a:solidFill>
                  <a:srgbClr val="4A86E8"/>
                </a:solidFill>
              </a:rPr>
              <a:t>vont-</a:t>
            </a:r>
            <a:r>
              <a:rPr b="1" sz="2400" lang="en">
                <a:solidFill>
                  <a:srgbClr val="0000FF"/>
                </a:solidFill>
              </a:rPr>
              <a:t>elles</a:t>
            </a:r>
            <a:r>
              <a:rPr b="1" sz="1800" lang="en">
                <a:solidFill>
                  <a:srgbClr val="4A86E8"/>
                </a:solidFill>
              </a:rPr>
              <a:t> </a:t>
            </a:r>
            <a:r>
              <a:rPr sz="1800" lang="en">
                <a:solidFill>
                  <a:srgbClr val="4A86E8"/>
                </a:solidFill>
              </a:rPr>
              <a:t>au parc?</a:t>
            </a:r>
          </a:p>
        </p:txBody>
      </p:sp>
      <p:sp>
        <p:nvSpPr>
          <p:cNvPr id="54" name="Shape 54"/>
          <p:cNvSpPr/>
          <p:nvPr/>
        </p:nvSpPr>
        <p:spPr>
          <a:xfrm>
            <a:off y="2309900" x="2737775"/>
            <a:ext cy="167100" cx="8634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55" name="Shape 55"/>
          <p:cNvSpPr/>
          <p:nvPr/>
        </p:nvSpPr>
        <p:spPr>
          <a:xfrm>
            <a:off y="2740825" x="3242975"/>
            <a:ext cy="167100" cx="8634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N’est-ce pas? </a:t>
            </a:r>
            <a:r>
              <a:rPr sz="1400" lang="en"/>
              <a:t>(yes/no)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In </a:t>
            </a:r>
            <a:r>
              <a:rPr lang="en">
                <a:solidFill>
                  <a:srgbClr val="0000FF"/>
                </a:solidFill>
              </a:rPr>
              <a:t>spoken </a:t>
            </a:r>
            <a:r>
              <a:rPr lang="en"/>
              <a:t>French, you may add “</a:t>
            </a:r>
            <a:r>
              <a:rPr lang="en">
                <a:solidFill>
                  <a:srgbClr val="0000FF"/>
                </a:solidFill>
              </a:rPr>
              <a:t>n’est-ce pas</a:t>
            </a:r>
            <a:r>
              <a:rPr lang="en"/>
              <a:t>” to the end of a sentence to ask a question. It means “isn’t that so” but may be interpreted in various way depending on context. </a:t>
            </a:r>
          </a:p>
          <a:p>
            <a:pPr rtl="0" lvl="0">
              <a:buNone/>
            </a:pPr>
            <a:r>
              <a:rPr lang="en"/>
              <a:t>	</a:t>
            </a:r>
            <a:r>
              <a:rPr lang="en">
                <a:solidFill>
                  <a:srgbClr val="4A86E8"/>
                </a:solidFill>
              </a:rPr>
              <a:t>Tu aimes les frites, n’est-ce pas?</a:t>
            </a:r>
          </a:p>
          <a:p>
            <a:pPr>
              <a:buNone/>
            </a:pPr>
            <a:r>
              <a:rPr lang="en">
                <a:solidFill>
                  <a:srgbClr val="4A86E8"/>
                </a:solidFill>
              </a:rPr>
              <a:t>	Vous allez au concert, n’est-ce pas?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 name="khaki">
  <a:themeElements>
    <a:clrScheme name="Custom 349">
      <a:dk1>
        <a:srgbClr val="262626"/>
      </a:dk1>
      <a:lt1>
        <a:srgbClr val="E6D6BD"/>
      </a:lt1>
      <a:dk2>
        <a:srgbClr val="535353"/>
      </a:dk2>
      <a:lt2>
        <a:srgbClr val="B4AD9E"/>
      </a:lt2>
      <a:accent1>
        <a:srgbClr val="ADB48E"/>
      </a:accent1>
      <a:accent2>
        <a:srgbClr val="867961"/>
      </a:accent2>
      <a:accent3>
        <a:srgbClr val="CBB680"/>
      </a:accent3>
      <a:accent4>
        <a:srgbClr val="78A3C0"/>
      </a:accent4>
      <a:accent5>
        <a:srgbClr val="C0AE91"/>
      </a:accent5>
      <a:accent6>
        <a:srgbClr val="668874"/>
      </a:accent6>
      <a:hlink>
        <a:srgbClr val="4B94B3"/>
      </a:hlink>
      <a:folHlink>
        <a:srgbClr val="414141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